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73" r:id="rId3"/>
    <p:sldId id="259" r:id="rId4"/>
    <p:sldId id="276" r:id="rId5"/>
    <p:sldId id="277" r:id="rId6"/>
    <p:sldId id="260" r:id="rId7"/>
    <p:sldId id="278" r:id="rId8"/>
    <p:sldId id="28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800000"/>
    <a:srgbClr val="3E17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1" d="100"/>
          <a:sy n="81" d="100"/>
        </p:scale>
        <p:origin x="-750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8F53D-0729-40FF-BE79-B1F15679B50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A132F-B5F0-49B1-85FD-F8560D839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6371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E766C-1B44-47DF-8DD1-7D77B5372DA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E766C-1B44-47DF-8DD1-7D77B5372DA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132F-B5F0-49B1-85FD-F8560D83960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879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74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8502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192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98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099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690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40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257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09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647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948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DA355-EA84-480C-8F75-28C517E515C5}" type="datetimeFigureOut">
              <a:rPr lang="ru-RU" smtClean="0"/>
              <a:pPr/>
              <a:t>19.03.2012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8A08E-6735-468E-BA42-33A11218D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117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143240" y="1852723"/>
            <a:ext cx="5749240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Зайнутдинова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Гульфия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Рафаэловна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</a:t>
            </a:r>
            <a:endParaRPr kumimoji="0" lang="ru-RU" sz="2800" b="1" i="0" u="none" strike="noStrike" normalizeH="0" baseline="0" dirty="0" smtClean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учитель </a:t>
            </a: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татарского языка и 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литературы,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первая квалификационная категория</a:t>
            </a:r>
          </a:p>
          <a:p>
            <a:pPr algn="ctr">
              <a:lnSpc>
                <a:spcPct val="90000"/>
              </a:lnSpc>
              <a:defRPr/>
            </a:pP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-16441" y="158299"/>
            <a:ext cx="9144000" cy="132343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Урдалинская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основная общеобразовательная школа» муниципального образования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Ленинигорский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муниципальный  район»  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 Татарстан</a:t>
            </a:r>
          </a:p>
        </p:txBody>
      </p:sp>
      <p:pic>
        <p:nvPicPr>
          <p:cNvPr id="6" name="Picture 2" descr="E:\Фотки\последний звонок\Фото071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83568" y="1502997"/>
            <a:ext cx="2304256" cy="463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65492572"/>
              </p:ext>
            </p:extLst>
          </p:nvPr>
        </p:nvGraphicFramePr>
        <p:xfrm>
          <a:off x="3347864" y="5084069"/>
          <a:ext cx="5256583" cy="48768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89084"/>
                <a:gridCol w="2367499"/>
              </a:tblGrid>
              <a:tr h="216024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800000"/>
                          </a:solidFill>
                          <a:effectLst/>
                        </a:rPr>
                        <a:t>Стаж (педагогический)</a:t>
                      </a:r>
                      <a:endParaRPr lang="ru-RU" sz="1600" dirty="0">
                        <a:solidFill>
                          <a:srgbClr val="8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800000"/>
                          </a:solidFill>
                          <a:effectLst/>
                        </a:rPr>
                        <a:t>19 </a:t>
                      </a:r>
                      <a:r>
                        <a:rPr lang="ru-RU" sz="1600" dirty="0">
                          <a:solidFill>
                            <a:srgbClr val="800000"/>
                          </a:solidFill>
                          <a:effectLst/>
                        </a:rPr>
                        <a:t>лет</a:t>
                      </a:r>
                      <a:endParaRPr lang="ru-RU" sz="1600" dirty="0">
                        <a:solidFill>
                          <a:srgbClr val="8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800000"/>
                          </a:solidFill>
                          <a:effectLst/>
                        </a:rPr>
                        <a:t>Стаж (по специальности)</a:t>
                      </a:r>
                      <a:endParaRPr lang="ru-RU" sz="1600" dirty="0">
                        <a:solidFill>
                          <a:srgbClr val="8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800000"/>
                          </a:solidFill>
                          <a:effectLst/>
                        </a:rPr>
                        <a:t>19 </a:t>
                      </a:r>
                      <a:r>
                        <a:rPr lang="ru-RU" sz="1600" b="1" dirty="0">
                          <a:solidFill>
                            <a:srgbClr val="800000"/>
                          </a:solidFill>
                          <a:effectLst/>
                        </a:rPr>
                        <a:t>лет</a:t>
                      </a:r>
                      <a:endParaRPr lang="ru-RU" sz="1600" b="1" dirty="0">
                        <a:solidFill>
                          <a:srgbClr val="8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87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23"/>
          <p:cNvGrpSpPr/>
          <p:nvPr/>
        </p:nvGrpSpPr>
        <p:grpSpPr>
          <a:xfrm>
            <a:off x="428596" y="142852"/>
            <a:ext cx="8286808" cy="523220"/>
            <a:chOff x="2857488" y="285728"/>
            <a:chExt cx="4000528" cy="523220"/>
          </a:xfrm>
          <a:solidFill>
            <a:srgbClr val="33CC33"/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857488" y="285728"/>
              <a:ext cx="4000528" cy="50006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000364" y="285728"/>
              <a:ext cx="3643338" cy="52322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800" b="1" dirty="0" smtClean="0">
                  <a:ln w="50800"/>
                  <a:solidFill>
                    <a:schemeClr val="bg1"/>
                  </a:solidFill>
                </a:rPr>
                <a:t>КАЧЕСТВО  ОБРАЗОВАТЕЛЬНОГО  ПРОЦЕССА </a:t>
              </a:r>
              <a:endParaRPr lang="ru-RU" sz="2800" b="1" dirty="0">
                <a:ln w="50800"/>
                <a:solidFill>
                  <a:schemeClr val="bg1"/>
                </a:solidFill>
              </a:endParaRPr>
            </a:p>
          </p:txBody>
        </p:sp>
      </p:grpSp>
      <p:sp>
        <p:nvSpPr>
          <p:cNvPr id="41" name="Rectangle 1"/>
          <p:cNvSpPr>
            <a:spLocks noChangeArrowheads="1"/>
          </p:cNvSpPr>
          <p:nvPr/>
        </p:nvSpPr>
        <p:spPr bwMode="auto">
          <a:xfrm>
            <a:off x="357158" y="5042118"/>
            <a:ext cx="40004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1" name="Группа 56"/>
          <p:cNvGrpSpPr/>
          <p:nvPr/>
        </p:nvGrpSpPr>
        <p:grpSpPr>
          <a:xfrm>
            <a:off x="208212" y="861399"/>
            <a:ext cx="2456130" cy="1607702"/>
            <a:chOff x="285720" y="4929198"/>
            <a:chExt cx="2650688" cy="1571803"/>
          </a:xfrm>
        </p:grpSpPr>
        <p:pic>
          <p:nvPicPr>
            <p:cNvPr id="53" name="Рисунок 52" descr="viewsonic-vp2290b.jpg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5720" y="4929198"/>
              <a:ext cx="2503273" cy="157180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527125" y="5089932"/>
              <a:ext cx="2409283" cy="322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67576" y="5572133"/>
              <a:ext cx="2138213" cy="276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652120" y="5098428"/>
            <a:ext cx="2724904" cy="14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Победы в районных олимпиадах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9823926"/>
              </p:ext>
            </p:extLst>
          </p:nvPr>
        </p:nvGraphicFramePr>
        <p:xfrm>
          <a:off x="6084168" y="1206574"/>
          <a:ext cx="2387984" cy="1574898"/>
        </p:xfrm>
        <a:graphic>
          <a:graphicData uri="http://schemas.openxmlformats.org/presentationml/2006/ole">
            <p:oleObj spid="_x0000_s2086" name="Диаграмма" r:id="rId5" imgW="3105130" imgH="2057434" progId="MSGraph.Chart.8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143404" y="761108"/>
            <a:ext cx="4572000" cy="523220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accent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1400" b="1" dirty="0"/>
              <a:t>Показатели качества знаний учащихся среднего и старшего звена по татарскому </a:t>
            </a:r>
            <a:r>
              <a:rPr lang="ru-RU" sz="1400" b="1" dirty="0" smtClean="0"/>
              <a:t>языку и литературы</a:t>
            </a:r>
            <a:endParaRPr lang="ru-RU" sz="14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29048681"/>
              </p:ext>
            </p:extLst>
          </p:nvPr>
        </p:nvGraphicFramePr>
        <p:xfrm>
          <a:off x="194437" y="2754118"/>
          <a:ext cx="3513467" cy="41204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1139"/>
                <a:gridCol w="504056"/>
                <a:gridCol w="1152128"/>
                <a:gridCol w="1296144"/>
              </a:tblGrid>
              <a:tr h="903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</a:rPr>
                        <a:t>Учеб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effectLst/>
                        </a:rPr>
                        <a:t>ный </a:t>
                      </a:r>
                      <a:r>
                        <a:rPr lang="tt-RU" sz="12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Класс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Предмет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Место в муниципальном туре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903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2008-2009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Татарский язык Татарская литература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60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2009-2010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Татарский язык Татарская литература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3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60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2010-2011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bg1"/>
                          </a:solidFill>
                          <a:effectLst/>
                        </a:rPr>
                        <a:t>Татарский язык Татарская литература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903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</a:rPr>
                        <a:t>201</a:t>
                      </a:r>
                      <a:r>
                        <a:rPr lang="en-US" sz="1200">
                          <a:effectLst/>
                        </a:rPr>
                        <a:t>1</a:t>
                      </a:r>
                      <a:r>
                        <a:rPr lang="tt-RU" sz="1200">
                          <a:effectLst/>
                        </a:rPr>
                        <a:t>-201</a:t>
                      </a: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Татарская литература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Татарская литература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05558" y="2374090"/>
            <a:ext cx="2421417" cy="369332"/>
          </a:xfrm>
          <a:prstGeom prst="rect">
            <a:avLst/>
          </a:prstGeom>
          <a:ln w="57150">
            <a:noFill/>
          </a:ln>
        </p:spPr>
        <p:txBody>
          <a:bodyPr wrap="square">
            <a:spAutoFit/>
          </a:bodyPr>
          <a:lstStyle/>
          <a:p>
            <a:r>
              <a:rPr lang="tt-RU" b="1" dirty="0"/>
              <a:t>Результаты олимпиад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26975" y="1311797"/>
            <a:ext cx="1016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/>
          </a:p>
          <a:p>
            <a:r>
              <a:rPr lang="ru-RU" sz="1200" b="1" dirty="0" smtClean="0"/>
              <a:t>1994 год </a:t>
            </a:r>
            <a:r>
              <a:rPr lang="ru-RU" sz="1200" b="1" dirty="0"/>
              <a:t>– </a:t>
            </a:r>
            <a:r>
              <a:rPr lang="ru-RU" sz="1200" b="1" dirty="0" smtClean="0"/>
              <a:t>1</a:t>
            </a:r>
          </a:p>
          <a:p>
            <a:pPr marL="342900" indent="-342900">
              <a:buAutoNum type="arabicPlain" startAt="1997"/>
            </a:pPr>
            <a:r>
              <a:rPr lang="ru-RU" sz="1200" b="1" dirty="0" smtClean="0"/>
              <a:t>год </a:t>
            </a:r>
            <a:r>
              <a:rPr lang="ru-RU" sz="1200" b="1" dirty="0"/>
              <a:t>– </a:t>
            </a:r>
            <a:r>
              <a:rPr lang="ru-RU" sz="1200" b="1" dirty="0" smtClean="0"/>
              <a:t>1</a:t>
            </a:r>
          </a:p>
          <a:p>
            <a:r>
              <a:rPr lang="ru-RU" sz="1200" b="1" dirty="0" smtClean="0"/>
              <a:t>1998 год </a:t>
            </a:r>
            <a:r>
              <a:rPr lang="ru-RU" sz="1200" b="1" dirty="0"/>
              <a:t>– </a:t>
            </a:r>
            <a:r>
              <a:rPr lang="ru-RU" sz="1200" b="1" dirty="0" smtClean="0"/>
              <a:t>1</a:t>
            </a:r>
          </a:p>
          <a:p>
            <a:r>
              <a:rPr lang="ru-RU" sz="1200" b="1" dirty="0" smtClean="0"/>
              <a:t>2000 год </a:t>
            </a:r>
            <a:r>
              <a:rPr lang="ru-RU" sz="1200" b="1" dirty="0"/>
              <a:t>–</a:t>
            </a:r>
            <a:r>
              <a:rPr lang="ru-RU" sz="1200" b="1" dirty="0" smtClean="0"/>
              <a:t>2</a:t>
            </a:r>
          </a:p>
          <a:p>
            <a:r>
              <a:rPr lang="ru-RU" sz="1200" b="1" dirty="0" smtClean="0"/>
              <a:t>2009 год </a:t>
            </a:r>
            <a:r>
              <a:rPr lang="ru-RU" sz="1200" b="1" dirty="0"/>
              <a:t>– 3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47359" y="2570701"/>
            <a:ext cx="536408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Они пошли по моим стопам</a:t>
            </a:r>
            <a:endParaRPr lang="ru-RU" sz="1400" dirty="0"/>
          </a:p>
          <a:p>
            <a:r>
              <a:rPr lang="ru-RU" sz="1400" b="1" dirty="0" err="1">
                <a:solidFill>
                  <a:schemeClr val="tx2"/>
                </a:solidFill>
              </a:rPr>
              <a:t>Вагизова</a:t>
            </a:r>
            <a:r>
              <a:rPr lang="ru-RU" sz="1400" b="1" dirty="0">
                <a:solidFill>
                  <a:schemeClr val="tx2"/>
                </a:solidFill>
              </a:rPr>
              <a:t> Г.Н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200" b="1" dirty="0" smtClean="0"/>
              <a:t>– учитель татарского языка и литературы МБОУ «</a:t>
            </a:r>
            <a:r>
              <a:rPr lang="ru-RU" sz="1200" b="1" dirty="0" err="1" smtClean="0"/>
              <a:t>Биклянская</a:t>
            </a:r>
            <a:r>
              <a:rPr lang="ru-RU" sz="1200" b="1" dirty="0" smtClean="0"/>
              <a:t> средняя общеобразовательная школа» </a:t>
            </a:r>
            <a:r>
              <a:rPr lang="ru-RU" sz="1200" b="1" dirty="0" err="1" smtClean="0"/>
              <a:t>Тукаевского</a:t>
            </a:r>
            <a:r>
              <a:rPr lang="ru-RU" sz="1200" b="1" dirty="0" smtClean="0"/>
              <a:t> МР РТ</a:t>
            </a:r>
            <a:endParaRPr lang="ru-RU" sz="1200" dirty="0"/>
          </a:p>
          <a:p>
            <a:r>
              <a:rPr lang="ru-RU" sz="1400" b="1" dirty="0">
                <a:solidFill>
                  <a:schemeClr val="tx2"/>
                </a:solidFill>
              </a:rPr>
              <a:t>Фаттахова Г.Т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/>
              <a:t> – </a:t>
            </a:r>
            <a:r>
              <a:rPr lang="ru-RU" sz="1200" b="1" dirty="0"/>
              <a:t>учитель татарского языка и литературы МБОУ «</a:t>
            </a:r>
            <a:r>
              <a:rPr lang="ru-RU" sz="1200" b="1" dirty="0" err="1"/>
              <a:t>Биклянская</a:t>
            </a:r>
            <a:r>
              <a:rPr lang="ru-RU" sz="1200" b="1" dirty="0"/>
              <a:t> средняя общеобразовательная школа» </a:t>
            </a:r>
            <a:r>
              <a:rPr lang="ru-RU" sz="1200" b="1" dirty="0" err="1"/>
              <a:t>Тукаевского</a:t>
            </a:r>
            <a:r>
              <a:rPr lang="ru-RU" sz="1200" b="1" dirty="0"/>
              <a:t> МР </a:t>
            </a:r>
            <a:r>
              <a:rPr lang="ru-RU" sz="1200" b="1" dirty="0" smtClean="0"/>
              <a:t>РТ</a:t>
            </a:r>
            <a:endParaRPr lang="ru-RU" sz="1200" dirty="0"/>
          </a:p>
          <a:p>
            <a:r>
              <a:rPr lang="ru-RU" sz="1400" b="1" dirty="0" err="1">
                <a:solidFill>
                  <a:schemeClr val="tx2"/>
                </a:solidFill>
              </a:rPr>
              <a:t>Хайрова</a:t>
            </a:r>
            <a:r>
              <a:rPr lang="ru-RU" sz="1400" b="1" dirty="0">
                <a:solidFill>
                  <a:schemeClr val="tx2"/>
                </a:solidFill>
              </a:rPr>
              <a:t> Г.А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 smtClean="0"/>
              <a:t>- </a:t>
            </a:r>
            <a:r>
              <a:rPr lang="ru-RU" sz="1200" b="1" dirty="0"/>
              <a:t>– учитель татарского языка и литературы </a:t>
            </a:r>
            <a:r>
              <a:rPr lang="ru-RU" sz="1200" b="1" dirty="0" err="1" smtClean="0"/>
              <a:t>Лениногорского</a:t>
            </a:r>
            <a:r>
              <a:rPr lang="ru-RU" sz="1200" b="1" dirty="0" smtClean="0"/>
              <a:t> музыкально- художественно педагогического колледжа</a:t>
            </a:r>
            <a:r>
              <a:rPr lang="ru-RU" sz="1400" b="1" dirty="0" smtClean="0"/>
              <a:t> </a:t>
            </a:r>
          </a:p>
          <a:p>
            <a:r>
              <a:rPr lang="ru-RU" sz="1400" b="1" dirty="0" err="1" smtClean="0">
                <a:solidFill>
                  <a:schemeClr val="tx2"/>
                </a:solidFill>
              </a:rPr>
              <a:t>Бикбова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>
                <a:solidFill>
                  <a:schemeClr val="tx2"/>
                </a:solidFill>
              </a:rPr>
              <a:t>З.Р</a:t>
            </a:r>
            <a:r>
              <a:rPr lang="ru-RU" sz="1400" b="1" dirty="0" smtClean="0">
                <a:solidFill>
                  <a:schemeClr val="tx2"/>
                </a:solidFill>
              </a:rPr>
              <a:t>. - </a:t>
            </a:r>
            <a:r>
              <a:rPr lang="ru-RU" sz="1400" b="1" dirty="0"/>
              <a:t>– </a:t>
            </a:r>
            <a:r>
              <a:rPr lang="ru-RU" sz="1200" b="1" dirty="0"/>
              <a:t>учитель татарского языка и литературы МБОУ </a:t>
            </a:r>
            <a:r>
              <a:rPr lang="ru-RU" sz="1200" b="1" dirty="0" smtClean="0"/>
              <a:t>«Лицей №12» г. Лениногорска  МО «ЛМР» РТ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400" b="1" dirty="0" err="1">
                <a:solidFill>
                  <a:schemeClr val="tx2"/>
                </a:solidFill>
              </a:rPr>
              <a:t>Миндиярова</a:t>
            </a:r>
            <a:r>
              <a:rPr lang="ru-RU" sz="1400" b="1" dirty="0">
                <a:solidFill>
                  <a:schemeClr val="tx2"/>
                </a:solidFill>
              </a:rPr>
              <a:t> Л.Р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/>
              <a:t> – </a:t>
            </a:r>
            <a:r>
              <a:rPr lang="ru-RU" sz="1400" b="1" dirty="0" smtClean="0"/>
              <a:t> </a:t>
            </a:r>
            <a:r>
              <a:rPr lang="ru-RU" sz="1200" b="1" dirty="0"/>
              <a:t>учитель татарского языка и литературы МБОУ </a:t>
            </a:r>
            <a:r>
              <a:rPr lang="ru-RU" sz="1200" b="1" dirty="0" smtClean="0"/>
              <a:t>«Средняя общеобразовательная школа </a:t>
            </a:r>
            <a:r>
              <a:rPr lang="ru-RU" sz="1200" b="1" dirty="0"/>
              <a:t>№</a:t>
            </a:r>
            <a:r>
              <a:rPr lang="ru-RU" sz="1200" b="1" dirty="0" smtClean="0"/>
              <a:t>10» </a:t>
            </a:r>
            <a:r>
              <a:rPr lang="ru-RU" sz="1200" b="1" dirty="0"/>
              <a:t>г. Лениногорска  МО «ЛМР» РТ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400" b="1" dirty="0" err="1" smtClean="0">
                <a:solidFill>
                  <a:schemeClr val="tx2"/>
                </a:solidFill>
              </a:rPr>
              <a:t>Сабитова</a:t>
            </a:r>
            <a:r>
              <a:rPr lang="ru-RU" sz="1400" b="1" dirty="0" smtClean="0">
                <a:solidFill>
                  <a:schemeClr val="tx2"/>
                </a:solidFill>
              </a:rPr>
              <a:t> Н.Н. </a:t>
            </a:r>
            <a:r>
              <a:rPr lang="ru-RU" sz="1200" b="1" dirty="0"/>
              <a:t>–  учитель татарского языка </a:t>
            </a:r>
            <a:r>
              <a:rPr lang="ru-RU" sz="1200" b="1" dirty="0" smtClean="0"/>
              <a:t>МДОУ «Детский сад № 26  г. </a:t>
            </a:r>
            <a:r>
              <a:rPr lang="ru-RU" sz="1200" b="1" dirty="0"/>
              <a:t>Лениногорска </a:t>
            </a:r>
            <a:r>
              <a:rPr lang="ru-RU" sz="1200" b="1" dirty="0" smtClean="0"/>
              <a:t> Республики Татарстан»</a:t>
            </a:r>
            <a:endParaRPr lang="ru-RU" sz="1400" dirty="0">
              <a:solidFill>
                <a:schemeClr val="tx2"/>
              </a:solidFill>
            </a:endParaRPr>
          </a:p>
          <a:p>
            <a:r>
              <a:rPr lang="ru-RU" sz="1400" b="1" dirty="0">
                <a:solidFill>
                  <a:schemeClr val="tx2"/>
                </a:solidFill>
              </a:rPr>
              <a:t>Гайсина Э.Х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600" b="1" dirty="0"/>
              <a:t> </a:t>
            </a:r>
            <a:r>
              <a:rPr lang="ru-RU" sz="1600" b="1" dirty="0" smtClean="0"/>
              <a:t>-</a:t>
            </a:r>
            <a:r>
              <a:rPr lang="ru-RU" sz="1200" b="1" dirty="0" smtClean="0"/>
              <a:t>учитель </a:t>
            </a:r>
            <a:r>
              <a:rPr lang="ru-RU" sz="1200" b="1" dirty="0"/>
              <a:t>татарского языка </a:t>
            </a:r>
            <a:r>
              <a:rPr lang="ru-RU" sz="1200" b="1" dirty="0" smtClean="0"/>
              <a:t>МДОУ </a:t>
            </a:r>
            <a:r>
              <a:rPr lang="ru-RU" sz="1200" b="1" dirty="0"/>
              <a:t>«Детский </a:t>
            </a:r>
            <a:r>
              <a:rPr lang="ru-RU" sz="1200" b="1" dirty="0" smtClean="0"/>
              <a:t>сад общеразвивающего вида </a:t>
            </a:r>
            <a:r>
              <a:rPr lang="ru-RU" sz="1200" b="1" dirty="0"/>
              <a:t>№ </a:t>
            </a:r>
            <a:r>
              <a:rPr lang="ru-RU" sz="1200" b="1" dirty="0" smtClean="0"/>
              <a:t>30  </a:t>
            </a:r>
            <a:r>
              <a:rPr lang="ru-RU" sz="1200" b="1" dirty="0"/>
              <a:t>г. Лениногорска  РТ</a:t>
            </a:r>
            <a:r>
              <a:rPr lang="ru-RU" sz="1200" b="1" dirty="0" smtClean="0"/>
              <a:t>»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400" b="1" dirty="0" err="1">
                <a:solidFill>
                  <a:schemeClr val="tx2"/>
                </a:solidFill>
              </a:rPr>
              <a:t>Вагизова</a:t>
            </a:r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З.Н.-</a:t>
            </a:r>
            <a:r>
              <a:rPr lang="ru-RU" sz="1200" b="1" dirty="0"/>
              <a:t>учитель татарского языка </a:t>
            </a:r>
            <a:r>
              <a:rPr lang="ru-RU" sz="1200" b="1" dirty="0" smtClean="0"/>
              <a:t>МДОУ </a:t>
            </a:r>
            <a:r>
              <a:rPr lang="ru-RU" sz="1200" b="1" dirty="0"/>
              <a:t>«Детский сад </a:t>
            </a:r>
            <a:r>
              <a:rPr lang="ru-RU" sz="1200" b="1" dirty="0" smtClean="0"/>
              <a:t>№ 16  </a:t>
            </a:r>
            <a:r>
              <a:rPr lang="ru-RU" sz="1200" b="1" dirty="0"/>
              <a:t>г. Лениногорска  РТ</a:t>
            </a:r>
            <a:r>
              <a:rPr lang="ru-RU" sz="1200" b="1" dirty="0" smtClean="0"/>
              <a:t>»</a:t>
            </a:r>
            <a:r>
              <a:rPr lang="ru-RU" sz="1200" b="1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400" b="1" dirty="0" err="1">
                <a:solidFill>
                  <a:schemeClr val="tx2"/>
                </a:solidFill>
              </a:rPr>
              <a:t>Халикова</a:t>
            </a:r>
            <a:r>
              <a:rPr lang="ru-RU" sz="1400" b="1" dirty="0">
                <a:solidFill>
                  <a:schemeClr val="tx2"/>
                </a:solidFill>
              </a:rPr>
              <a:t> Э.С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/>
              <a:t> </a:t>
            </a:r>
            <a:r>
              <a:rPr lang="ru-RU" sz="1400" b="1" dirty="0" smtClean="0"/>
              <a:t>-</a:t>
            </a:r>
            <a:r>
              <a:rPr lang="ru-RU" sz="1200" b="1" dirty="0" smtClean="0"/>
              <a:t>учитель </a:t>
            </a:r>
            <a:r>
              <a:rPr lang="ru-RU" sz="1200" b="1" dirty="0"/>
              <a:t>татарского языка </a:t>
            </a:r>
            <a:r>
              <a:rPr lang="ru-RU" sz="1200" b="1" dirty="0" smtClean="0"/>
              <a:t>МДОУ </a:t>
            </a:r>
            <a:r>
              <a:rPr lang="ru-RU" sz="1200" b="1" dirty="0"/>
              <a:t>«Детский сад </a:t>
            </a:r>
            <a:r>
              <a:rPr lang="ru-RU" sz="1200" b="1" dirty="0" smtClean="0"/>
              <a:t>№ 19  </a:t>
            </a:r>
            <a:r>
              <a:rPr lang="ru-RU" sz="1200" b="1" dirty="0"/>
              <a:t>г. Лениногорска  </a:t>
            </a:r>
            <a:r>
              <a:rPr lang="ru-RU" sz="1200" b="1" dirty="0" smtClean="0"/>
              <a:t>Республики Татарстан»</a:t>
            </a:r>
            <a:endParaRPr lang="ru-RU" sz="1400" dirty="0">
              <a:solidFill>
                <a:schemeClr val="tx2"/>
              </a:solidFill>
            </a:endParaRPr>
          </a:p>
          <a:p>
            <a:r>
              <a:rPr lang="ru-RU" sz="1400" b="1" dirty="0" err="1">
                <a:solidFill>
                  <a:schemeClr val="tx2"/>
                </a:solidFill>
              </a:rPr>
              <a:t>Зиннурова</a:t>
            </a:r>
            <a:r>
              <a:rPr lang="ru-RU" sz="1400" b="1" dirty="0">
                <a:solidFill>
                  <a:schemeClr val="tx2"/>
                </a:solidFill>
              </a:rPr>
              <a:t> Г.Р</a:t>
            </a:r>
            <a:r>
              <a:rPr lang="ru-RU" sz="1400" b="1" dirty="0" smtClean="0"/>
              <a:t>.- </a:t>
            </a:r>
            <a:r>
              <a:rPr lang="ru-RU" sz="1200" b="1" dirty="0"/>
              <a:t>учитель татарского языка </a:t>
            </a:r>
            <a:r>
              <a:rPr lang="ru-RU" sz="1200" b="1" dirty="0" smtClean="0"/>
              <a:t>МДОУ </a:t>
            </a:r>
            <a:r>
              <a:rPr lang="ru-RU" sz="1200" b="1" dirty="0"/>
              <a:t>«Детский сад </a:t>
            </a:r>
            <a:r>
              <a:rPr lang="ru-RU" sz="1200" b="1" dirty="0" smtClean="0"/>
              <a:t>№ 9  </a:t>
            </a:r>
            <a:r>
              <a:rPr lang="ru-RU" sz="1200" b="1" dirty="0"/>
              <a:t>г. </a:t>
            </a:r>
            <a:r>
              <a:rPr lang="ru-RU" sz="1200" b="1" dirty="0" smtClean="0"/>
              <a:t>Лениногорска»</a:t>
            </a:r>
            <a:endParaRPr lang="ru-RU" sz="1200" dirty="0">
              <a:solidFill>
                <a:schemeClr val="tx2"/>
              </a:solidFill>
            </a:endParaRP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91772" y="1578525"/>
            <a:ext cx="1391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2001 год – 1</a:t>
            </a:r>
            <a:endParaRPr lang="ru-RU" sz="1200" dirty="0"/>
          </a:p>
          <a:p>
            <a:r>
              <a:rPr lang="ru-RU" sz="1200" b="1" dirty="0"/>
              <a:t>2002 год – 2</a:t>
            </a:r>
            <a:endParaRPr lang="ru-RU" sz="1200" dirty="0"/>
          </a:p>
          <a:p>
            <a:r>
              <a:rPr lang="ru-RU" sz="1200" b="1" dirty="0"/>
              <a:t>2004 год – 3</a:t>
            </a:r>
            <a:endParaRPr lang="ru-RU" sz="1200" dirty="0"/>
          </a:p>
          <a:p>
            <a:r>
              <a:rPr lang="ru-RU" sz="1200" b="1" dirty="0"/>
              <a:t>2005 год – 1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55816" y="1295918"/>
            <a:ext cx="14983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Медалисты: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1746" y="1018919"/>
            <a:ext cx="1705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качество итоговых  </a:t>
            </a:r>
          </a:p>
          <a:p>
            <a:r>
              <a:rPr lang="ru-RU" sz="1200" dirty="0">
                <a:solidFill>
                  <a:schemeClr val="bg1"/>
                </a:solidFill>
              </a:rPr>
              <a:t>контрольных работ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1745" y="1459313"/>
            <a:ext cx="1705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2008 - 2009г. – 81%</a:t>
            </a:r>
          </a:p>
          <a:p>
            <a:r>
              <a:rPr lang="ru-RU" sz="1200" dirty="0"/>
              <a:t>2009 - 2010г. – 84%</a:t>
            </a:r>
          </a:p>
          <a:p>
            <a:r>
              <a:rPr lang="ru-RU" sz="1200" dirty="0"/>
              <a:t>2010 - 2011г. – 85%</a:t>
            </a:r>
          </a:p>
        </p:txBody>
      </p:sp>
    </p:spTree>
    <p:extLst>
      <p:ext uri="{BB962C8B-B14F-4D97-AF65-F5344CB8AC3E}">
        <p14:creationId xmlns:p14="http://schemas.microsoft.com/office/powerpoint/2010/main" xmlns="" val="64564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1115616" y="142852"/>
            <a:ext cx="7200800" cy="523220"/>
            <a:chOff x="2857488" y="285728"/>
            <a:chExt cx="4000528" cy="523220"/>
          </a:xfrm>
          <a:solidFill>
            <a:srgbClr val="33CC33"/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857488" y="285728"/>
              <a:ext cx="4000528" cy="50006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Результаты внеурочной деятельности</a:t>
              </a:r>
              <a:endParaRPr lang="ru-RU" sz="2800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000364" y="285728"/>
              <a:ext cx="3643338" cy="52322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endParaRPr lang="ru-RU" sz="2800" b="1" dirty="0">
                <a:ln w="50800"/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26254" y="1000109"/>
            <a:ext cx="4076649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20706" y="4262907"/>
            <a:ext cx="405252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Муниципальная научно-исследовательская конференция  « Интеллект – 2010»</a:t>
            </a:r>
            <a:endParaRPr lang="ru-RU" sz="1400" dirty="0">
              <a:solidFill>
                <a:schemeClr val="bg1"/>
              </a:solidFill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3758057" y="854828"/>
            <a:ext cx="4961517" cy="329948"/>
            <a:chOff x="3643944" y="3929066"/>
            <a:chExt cx="4723530" cy="563140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3643944" y="3929067"/>
              <a:ext cx="4714272" cy="563139"/>
            </a:xfrm>
            <a:prstGeom prst="roundRect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Научно – исследовательская деятельность</a:t>
              </a:r>
              <a:endParaRPr lang="ru-RU" b="1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071934" y="3929066"/>
              <a:ext cx="4295540" cy="296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ru-RU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4456681" y="5918298"/>
            <a:ext cx="32721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 useBgFill="1">
        <p:nvSpPr>
          <p:cNvPr id="39" name="Левая фигурная скобка 38"/>
          <p:cNvSpPr/>
          <p:nvPr/>
        </p:nvSpPr>
        <p:spPr>
          <a:xfrm rot="5400000">
            <a:off x="4473127" y="2649481"/>
            <a:ext cx="357190" cy="4572032"/>
          </a:xfrm>
          <a:prstGeom prst="leftBrac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885031" y="4209491"/>
            <a:ext cx="4739508" cy="1078706"/>
            <a:chOff x="4071934" y="3929066"/>
            <a:chExt cx="7846244" cy="2086486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7417582" y="5301172"/>
              <a:ext cx="4500596" cy="714380"/>
            </a:xfrm>
            <a:prstGeom prst="roundRect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Мои публикации</a:t>
              </a:r>
              <a:r>
                <a:rPr lang="ru-RU" dirty="0" smtClean="0"/>
                <a:t> </a:t>
              </a:r>
              <a:endParaRPr lang="ru-RU" dirty="0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4071934" y="3929066"/>
              <a:ext cx="429554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585943" y="5766494"/>
            <a:ext cx="2594713" cy="127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1708" y="1988840"/>
            <a:ext cx="8652052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t-RU" sz="1400" dirty="0"/>
              <a:t>Всероссийская НПК  “ Татар теле һәм әдәбияты: бүгенгесе һәм киләчәге”  по теме       « Җирле төбәк әдипләре иҗатын өйрәнү мәсьәләсе</a:t>
            </a:r>
            <a:r>
              <a:rPr lang="tt-RU" sz="1400" dirty="0" smtClean="0"/>
              <a:t>”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1708" y="2708920"/>
            <a:ext cx="8623814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t-RU" sz="1400" dirty="0"/>
              <a:t>Всероссийская НПК  “ Татар теле һәм әдәбияты: бүгенгесе һәм киләчәге”  по теме       « Татар язучылары һәм шагыйрьләренең иҗатында милләт мәсьәләсенең яктыртылышы”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7317" y="3428926"/>
            <a:ext cx="4385586" cy="73866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/>
              <a:t>Республиканская НПК «Творческий мир </a:t>
            </a:r>
            <a:r>
              <a:rPr lang="ru-RU" sz="1400" dirty="0" err="1"/>
              <a:t>Габдуллы</a:t>
            </a:r>
            <a:r>
              <a:rPr lang="ru-RU" sz="1400" dirty="0"/>
              <a:t> Тукая: современный взгляд», посвящённый 125-летию со дня рождения Г</a:t>
            </a:r>
            <a:r>
              <a:rPr lang="ru-RU" sz="1400" dirty="0" smtClean="0"/>
              <a:t>. Тукая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7318" y="4287701"/>
            <a:ext cx="4420096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/>
              <a:t>НПК </a:t>
            </a:r>
            <a:r>
              <a:rPr lang="ru-RU" sz="1400" dirty="0" err="1"/>
              <a:t>им.Морякова</a:t>
            </a:r>
            <a:r>
              <a:rPr lang="ru-RU" sz="1400" dirty="0"/>
              <a:t> </a:t>
            </a:r>
            <a:r>
              <a:rPr lang="ru-RU" sz="1400" dirty="0" smtClean="0"/>
              <a:t> секция</a:t>
            </a:r>
            <a:r>
              <a:rPr lang="ru-RU" sz="1400" dirty="0"/>
              <a:t> </a:t>
            </a:r>
            <a:r>
              <a:rPr lang="ru-RU" sz="1400" dirty="0" smtClean="0"/>
              <a:t>«Литература </a:t>
            </a:r>
            <a:r>
              <a:rPr lang="ru-RU" sz="1400" dirty="0"/>
              <a:t>и культура» по теме </a:t>
            </a:r>
            <a:r>
              <a:rPr lang="ru-RU" sz="1400" dirty="0" smtClean="0"/>
              <a:t> « </a:t>
            </a:r>
            <a:r>
              <a:rPr lang="ru-RU" sz="1400" dirty="0"/>
              <a:t>Тукай </a:t>
            </a:r>
            <a:r>
              <a:rPr lang="ru-RU" sz="1400" dirty="0" err="1"/>
              <a:t>һәм</a:t>
            </a:r>
            <a:r>
              <a:rPr lang="ru-RU" sz="1400" dirty="0"/>
              <a:t> Пушкин – </a:t>
            </a:r>
            <a:r>
              <a:rPr lang="ru-RU" sz="1400" dirty="0" err="1"/>
              <a:t>бөек</a:t>
            </a:r>
            <a:r>
              <a:rPr lang="ru-RU" sz="1400" dirty="0"/>
              <a:t> </a:t>
            </a:r>
            <a:r>
              <a:rPr lang="ru-RU" sz="1400" dirty="0" err="1"/>
              <a:t>шәхесләребез</a:t>
            </a:r>
            <a:r>
              <a:rPr lang="ru-RU" sz="1400" dirty="0"/>
              <a:t>”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3428926"/>
            <a:ext cx="4052526" cy="73866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/>
              <a:t>Республиканская НПК «Творческий мир </a:t>
            </a:r>
            <a:r>
              <a:rPr lang="ru-RU" sz="1400" dirty="0" err="1"/>
              <a:t>Габдуллы</a:t>
            </a:r>
            <a:r>
              <a:rPr lang="ru-RU" sz="1400" dirty="0"/>
              <a:t> Тукая: современный взгляд», посвящённый 125-летию со дня рождения Г</a:t>
            </a:r>
            <a:r>
              <a:rPr lang="ru-RU" sz="1400" dirty="0" smtClean="0"/>
              <a:t>. Тукая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51708" y="5348911"/>
            <a:ext cx="5543081" cy="138499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Сборник </a:t>
            </a:r>
            <a:r>
              <a:rPr lang="ru-RU" sz="1400" dirty="0"/>
              <a:t>тезисов участников республиканской научно-практической конференции, приуроченной ко дню рождения Ф. </a:t>
            </a:r>
            <a:r>
              <a:rPr lang="ru-RU" sz="1400" dirty="0" err="1"/>
              <a:t>Амирхана</a:t>
            </a:r>
            <a:r>
              <a:rPr lang="ru-RU" sz="1400" dirty="0"/>
              <a:t>, по проблеме « Роль просветительской деятельности и культурного наследия выдающихся деятелей национальной культуры в формировании активной жизненной позиции современной личности», Казань 2009 ; отпечатано в ООО ПКФ «Реноме».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40151" y="5379688"/>
            <a:ext cx="3001378" cy="138499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/>
              <a:t>Сборник тезисов участников республиканской научно-практической конференции, посвящённых 75-летию </a:t>
            </a:r>
            <a:r>
              <a:rPr lang="ru-RU" sz="1400" dirty="0" err="1"/>
              <a:t>Зямита</a:t>
            </a:r>
            <a:r>
              <a:rPr lang="ru-RU" sz="1400" dirty="0"/>
              <a:t> Рахимова «</a:t>
            </a:r>
            <a:r>
              <a:rPr lang="ru-RU" sz="1400" dirty="0" err="1" smtClean="0"/>
              <a:t>Мәктәптә</a:t>
            </a:r>
            <a:r>
              <a:rPr lang="ru-RU" sz="1400" dirty="0" smtClean="0"/>
              <a:t> </a:t>
            </a:r>
            <a:r>
              <a:rPr lang="ru-RU" sz="1400" dirty="0" err="1" smtClean="0"/>
              <a:t>милли</a:t>
            </a:r>
            <a:r>
              <a:rPr lang="ru-RU" sz="1400" dirty="0" smtClean="0"/>
              <a:t> </a:t>
            </a:r>
            <a:r>
              <a:rPr lang="ru-RU" sz="1400" dirty="0"/>
              <a:t>– </a:t>
            </a:r>
            <a:r>
              <a:rPr lang="ru-RU" sz="1400" dirty="0" err="1"/>
              <a:t>төбәк</a:t>
            </a:r>
            <a:r>
              <a:rPr lang="ru-RU" sz="1400" dirty="0"/>
              <a:t> компоненты”, Лениногорск, 2010.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6877" y="1204175"/>
            <a:ext cx="8652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3333FF"/>
                </a:solidFill>
              </a:rPr>
              <a:t>Мои ученики принимали участие в  научно-практических конференциях различного уровня  и стали обладателями сертификатов.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63803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6496" y="6741368"/>
            <a:ext cx="107504" cy="116632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49655998"/>
              </p:ext>
            </p:extLst>
          </p:nvPr>
        </p:nvGraphicFramePr>
        <p:xfrm>
          <a:off x="457200" y="1600200"/>
          <a:ext cx="8229600" cy="459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936"/>
                <a:gridCol w="648072"/>
                <a:gridCol w="1368152"/>
                <a:gridCol w="87444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Наименования  конкурсов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Место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Игровой конкурс “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Зирәк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тиен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межрегиональный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презентаций «Той, что подарила жизнь»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«Татарстан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дигән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Ватаным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бар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татар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диг</a:t>
                      </a:r>
                      <a:r>
                        <a:rPr lang="tt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халкым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бар»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республиканский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Дипломант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онкурс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«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Татар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егете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выразительного чтения и театрализованных представлений, посвященный памяти Г.Тукая и 100-летию поэта Фатиха Карима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“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Гәүһәр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мирас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посвященный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юбилею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Хасана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Туфана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онкурс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детских рисунков, посвящённых Новогоднему празднику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онкурс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 посвящённый 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Тукаю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 Ф.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Кариму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Дипломант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Фестиваль народных театров,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посвящённый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Международному Дню родного языка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Дипломант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«Лениногорская Звезда» в номинации «Вокал-соло»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межрегиональный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Специалистов проекта «Эрудит – марафон учащихся»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2010-2011 учебный  год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cap="small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международный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Грамота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3810418" y="6654920"/>
            <a:ext cx="38104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3069" y="980728"/>
            <a:ext cx="7200800" cy="369332"/>
          </a:xfrm>
          <a:prstGeom prst="round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Участие в конкурсах моих воспитанников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2676" y="188640"/>
            <a:ext cx="8136904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Я - победитель республиканского конкурса  </a:t>
            </a:r>
            <a:r>
              <a:rPr lang="ru-RU" b="1" dirty="0"/>
              <a:t>«Наш лучший учитель»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34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63888" y="188640"/>
            <a:ext cx="2143699" cy="351119"/>
          </a:xfrm>
          <a:prstGeom prst="round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Мои выступления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6695891"/>
              </p:ext>
            </p:extLst>
          </p:nvPr>
        </p:nvGraphicFramePr>
        <p:xfrm>
          <a:off x="395536" y="692696"/>
          <a:ext cx="8208912" cy="49685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08912"/>
              </a:tblGrid>
              <a:tr h="698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Всероссийская НПК “ Татар теле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һәм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әдәбияты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бүгенгесе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һәм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киләчәге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 по теме « Татар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телен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саклап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калуда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укытучының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роле »</a:t>
                      </a:r>
                    </a:p>
                  </a:txBody>
                  <a:tcPr marL="68580" marR="68580" marT="0" marB="0"/>
                </a:tc>
              </a:tr>
              <a:tr h="91029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Республиканская НПК </a:t>
                      </a:r>
                      <a:r>
                        <a:rPr lang="ru-RU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им.Ф.Амирхана</a:t>
                      </a: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 «Опыт формирования нравственных ценностей и</a:t>
                      </a:r>
                      <a:r>
                        <a:rPr lang="ru-RU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освоения духовного наследия человечества» по теме  «Нравственное</a:t>
                      </a:r>
                      <a:r>
                        <a:rPr lang="ru-RU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воспитание в произведениях М</a:t>
                      </a:r>
                      <a:r>
                        <a:rPr lang="tt-RU" dirty="0" smtClean="0">
                          <a:latin typeface="Times New Roman"/>
                          <a:ea typeface="Times New Roman"/>
                          <a:cs typeface="Times New Roman"/>
                        </a:rPr>
                        <a:t>ахмута </a:t>
                      </a:r>
                      <a:r>
                        <a:rPr lang="ru-RU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Газизова</a:t>
                      </a: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ru-RU" dirty="0" smtClean="0"/>
                    </a:p>
                  </a:txBody>
                  <a:tcPr marL="68580" marR="68580" marT="0" marB="0"/>
                </a:tc>
              </a:tr>
              <a:tr h="606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Республиканская 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НПК им.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Зямита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Рахимова  «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Мәктәптә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милли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төбәк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компоненты» </a:t>
                      </a:r>
                    </a:p>
                  </a:txBody>
                  <a:tcPr marL="68580" marR="68580" marT="0" marB="0"/>
                </a:tc>
              </a:tr>
              <a:tr h="1213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“Халык зур ул, көчле ул, дәртле ул, моңлы ул, әдип ул, шагыйрь ул”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Выступление в рамках зональной научно-практической конференции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Закамского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региона РТ по теме «Нравственное воспитание учащихся на основе народных традиций»</a:t>
                      </a:r>
                    </a:p>
                  </a:txBody>
                  <a:tcPr marL="68580" marR="68580" marT="0" marB="0"/>
                </a:tc>
              </a:tr>
              <a:tr h="6068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Муниципальный семинар учителей татарского языка и литературы «Татар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телен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һәм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әдәбиятын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укытуда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инновацион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технологияләр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</a:t>
                      </a:r>
                    </a:p>
                  </a:txBody>
                  <a:tcPr marL="68580" marR="68580" marT="0" marB="0"/>
                </a:tc>
              </a:tr>
              <a:tr h="9318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Муниципальный семинар заместителей директоров по ВР « Система работы по профилактике правонарушений среди подростков»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377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E:\Фотки\последний звонок\Фото07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">
            <a:off x="306659" y="5373216"/>
            <a:ext cx="1863751" cy="13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E:\Фотки\барлык фотолар мои докум\афган, БВС ветераннары кичәсе 2010\IMGA09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0000">
            <a:off x="5248064" y="1582318"/>
            <a:ext cx="1772640" cy="132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E:\Фотки\последний звонок\Фото059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540000">
            <a:off x="3091238" y="1508487"/>
            <a:ext cx="1969524" cy="147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E:\Фотки\барлык фотолар мои докум\силён в бою\IMGA013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0000">
            <a:off x="4548860" y="2980282"/>
            <a:ext cx="2143787" cy="16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643042" y="214290"/>
            <a:ext cx="5786478" cy="1071570"/>
            <a:chOff x="2857488" y="285728"/>
            <a:chExt cx="4000528" cy="954107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857488" y="285728"/>
              <a:ext cx="4000528" cy="500066"/>
            </a:xfrm>
            <a:prstGeom prst="roundRect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00364" y="285728"/>
              <a:ext cx="3643338" cy="95410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800" b="1" dirty="0" smtClean="0">
                  <a:ln w="50800"/>
                  <a:solidFill>
                    <a:schemeClr val="bg1"/>
                  </a:solidFill>
                </a:rPr>
                <a:t>ВНЕУРОЧНАЯ ДЕЯТЕЛЬНОСТЬ</a:t>
              </a:r>
              <a:endParaRPr lang="ru-RU" sz="2800" b="1" dirty="0">
                <a:ln w="50800"/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214283" y="928670"/>
            <a:ext cx="4143403" cy="646331"/>
            <a:chOff x="214283" y="928670"/>
            <a:chExt cx="4143403" cy="646331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306659" y="928670"/>
              <a:ext cx="4051027" cy="642942"/>
            </a:xfrm>
            <a:prstGeom prst="roundRect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4283" y="928670"/>
              <a:ext cx="4071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Участие в различных конкурсах, 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выставках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000628" y="4429132"/>
            <a:ext cx="3357586" cy="646331"/>
            <a:chOff x="2143108" y="3429000"/>
            <a:chExt cx="3357586" cy="646331"/>
          </a:xfrm>
          <a:solidFill>
            <a:srgbClr val="33CC33"/>
          </a:soli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143108" y="3429000"/>
              <a:ext cx="3286148" cy="64294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43108" y="3429000"/>
              <a:ext cx="33575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Занятия в объединениях дополнительного образования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786446" y="928670"/>
            <a:ext cx="2786082" cy="646331"/>
            <a:chOff x="357158" y="1071546"/>
            <a:chExt cx="2786082" cy="646331"/>
          </a:xfrm>
          <a:solidFill>
            <a:srgbClr val="33CC33"/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57158" y="1071546"/>
              <a:ext cx="2786082" cy="64294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7158" y="1071546"/>
              <a:ext cx="27860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Участие в различных мероприятиях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176245" y="1897166"/>
            <a:ext cx="2337460" cy="175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 descr="E:\Фотки\новый год 2011\5 кл тигр из снега 2011\5 кл тигр из снега 2011 01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28686" y="3728077"/>
            <a:ext cx="2260662" cy="169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E:\Фотки\барлык фотолар мои докум\колхозчылар бәйрәме 2007 садриевны каршы алу\IMGA0261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">
            <a:off x="2024285" y="2894821"/>
            <a:ext cx="2424269" cy="181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E:\Фотки\барлык фотолар мои докум\дәрес М.Газизов бча\IMGA0016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6602456" y="5152484"/>
            <a:ext cx="2029186" cy="152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E:\Фотки\казандагы фотолар\урок ОВС 043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6890675" y="2853858"/>
            <a:ext cx="1975768" cy="14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E:\Фотки\барлык фотолар мои докум\норлатлар бн очрашу\IMGA0643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3605" y="4750603"/>
            <a:ext cx="2048691" cy="153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E:\Фотки\барлык фотолар мои докум\норлатлар бн очрашу\IMGA0632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9487" y="1575001"/>
            <a:ext cx="1792157" cy="134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" descr="Мщктщп фото_0004"/>
          <p:cNvPicPr>
            <a:picLocks noGrp="1" noChangeAspect="1" noChangeArrowheads="1"/>
          </p:cNvPicPr>
          <p:nvPr>
            <p:ph idx="1"/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4208925" y="5195196"/>
            <a:ext cx="2053257" cy="144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3584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E:\Мои результаты сканировани\2012-03 (мар)\сканирование00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5181788" y="1353127"/>
            <a:ext cx="3338337" cy="23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Мои результаты сканировани\2012-03 (мар)\сканирование0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876236" y="1060827"/>
            <a:ext cx="1981909" cy="28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Мои результаты сканировани\2012-03 (мар)\сканирование000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2885724" y="1126098"/>
            <a:ext cx="1924288" cy="274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Мои результаты сканировани\2012-03 (мар)\сканирование000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187" y="4150355"/>
            <a:ext cx="1762232" cy="256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:\Мои результаты сканировани\2012-03 (мар)\сканирование000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0000">
            <a:off x="1481239" y="3616237"/>
            <a:ext cx="2727151" cy="189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Мои результаты сканировани\2012-03 (мар)\сканирование000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80000">
            <a:off x="3792936" y="3098851"/>
            <a:ext cx="2232248" cy="321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E:\Мои результаты сканировани\2012-03 (мар)\сканирование0008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60000">
            <a:off x="666907" y="4085854"/>
            <a:ext cx="1737071" cy="25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E:\Мои результаты сканировани\2012-03 (мар)\сканирование0003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">
            <a:off x="7175914" y="3269288"/>
            <a:ext cx="2060935" cy="287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260648"/>
            <a:ext cx="55477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МОИ  ДОСТИЖЕНИЯ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63441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Гульфия\Desktop\доку\талтант - 2012\Дипломы и грамоты Ильназа Зайнутдинова\сканирование000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-480000">
            <a:off x="124195" y="1740310"/>
            <a:ext cx="1282720" cy="180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Гульфия\Desktop\доку\талтант - 2012\Дипломы и грамоты Ильназа Зайнутдинова\сканирование000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730012" y="683176"/>
            <a:ext cx="1684440" cy="237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Гульфия\Desktop\доку\талтант - 2012\Дипломы и грамоты Ильназа Зайнутдинова\сканирование0006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150207" y="461794"/>
            <a:ext cx="1668558" cy="239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Гульфия\Desktop\доку\талтант - 2012\Дипломы и грамоты Ильназа Зайнутдинова\сканирование0006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334299" y="779663"/>
            <a:ext cx="2017954" cy="29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Гульфия\Desktop\доку\талтант - 2012\Дипломы и грамоты Гузелии Минахметовой\сканирование001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7080302" y="3448829"/>
            <a:ext cx="1808369" cy="24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Гульфия\Desktop\доку\талтант - 2012\Дипломы и грамоты Ильназа Зайнутдинова\сканирование000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567242" y="1228563"/>
            <a:ext cx="1887170" cy="268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ульфия\Desktop\доку\талтант - 2012\Дипломы и грамоты Ильназа Зайнутдинова\сканирование0003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5143727" y="727374"/>
            <a:ext cx="1796278" cy="260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Гульфия\Desktop\доку\талтант - 2012\Дипломы и грамоты Алсу Сафиной\сканирование0022.jp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1020000">
            <a:off x="1902795" y="3567899"/>
            <a:ext cx="2880962" cy="202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Гульфия\Desktop\доку\талтант - 2012\Дипломы и грамоты Гузелии Минахметовой\сканирование0004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20000">
            <a:off x="4890470" y="3612716"/>
            <a:ext cx="1896038" cy="274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Гульфия\Desktop\доку\талтант - 2012\Дипломы и грамоты Гузелии Минахметовой\сканирование0013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20000">
            <a:off x="6459680" y="1258267"/>
            <a:ext cx="1747007" cy="241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Гульфия\Desktop\доку\талтант - 2012\Дипломы и грамоты Зарины Мустафиной\сканирование0014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660" y="3746403"/>
            <a:ext cx="1623052" cy="227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ульфия\Desktop\доку\талтант - 2012\Дипломы и грамоты Ильназа Зайнутдинова\сканирование0008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0000">
            <a:off x="3286883" y="1479053"/>
            <a:ext cx="1581092" cy="224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11.JP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 rot="-300000">
            <a:off x="2167481" y="4047962"/>
            <a:ext cx="1162050" cy="1676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7839" y="116632"/>
            <a:ext cx="79191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ДОСТИЖЕНИЯ МОИХ УЧЕНИКОВ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05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901</Words>
  <Application>Microsoft Office PowerPoint</Application>
  <PresentationFormat>Экран (4:3)</PresentationFormat>
  <Paragraphs>155</Paragraphs>
  <Slides>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Зайнутдинова</dc:creator>
  <cp:lastModifiedBy>1</cp:lastModifiedBy>
  <cp:revision>64</cp:revision>
  <dcterms:created xsi:type="dcterms:W3CDTF">2012-03-13T21:31:35Z</dcterms:created>
  <dcterms:modified xsi:type="dcterms:W3CDTF">2012-03-19T05:45:54Z</dcterms:modified>
</cp:coreProperties>
</file>